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6808788" cy="9939338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206"/>
    <a:srgbClr val="4B5320"/>
    <a:srgbClr val="003399"/>
    <a:srgbClr val="000000"/>
    <a:srgbClr val="0000FF"/>
    <a:srgbClr val="D4D6AE"/>
    <a:srgbClr val="00CC00"/>
    <a:srgbClr val="818200"/>
    <a:srgbClr val="00FF00"/>
    <a:srgbClr val="3E4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94660"/>
  </p:normalViewPr>
  <p:slideViewPr>
    <p:cSldViewPr>
      <p:cViewPr varScale="1">
        <p:scale>
          <a:sx n="101" d="100"/>
          <a:sy n="101" d="100"/>
        </p:scale>
        <p:origin x="-144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viewProps" Target="viewProps.xml" /><Relationship Id="rId5" Type="http://schemas.openxmlformats.org/officeDocument/2006/relationships/presProps" Target="presProps.xml" /><Relationship Id="rId4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968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9" y="0"/>
            <a:ext cx="2950475" cy="496968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321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186"/>
            <a:ext cx="5447030" cy="4472703"/>
          </a:xfrm>
          <a:prstGeom prst="rect">
            <a:avLst/>
          </a:prstGeom>
        </p:spPr>
        <p:txBody>
          <a:bodyPr vert="horz" lIns="91861" tIns="45930" rIns="91861" bIns="4593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50475" cy="496968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9" y="9440647"/>
            <a:ext cx="2950475" cy="496968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 /><Relationship Id="rId3" Type="http://schemas.openxmlformats.org/officeDocument/2006/relationships/image" Target="../media/image1.png" /><Relationship Id="rId7" Type="http://schemas.openxmlformats.org/officeDocument/2006/relationships/image" Target="../media/image3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6" Type="http://schemas.microsoft.com/office/2007/relationships/hdphoto" Target="../media/hdphoto2.wdp" /><Relationship Id="rId5" Type="http://schemas.openxmlformats.org/officeDocument/2006/relationships/image" Target="../media/image2.png" /><Relationship Id="rId10" Type="http://schemas.openxmlformats.org/officeDocument/2006/relationships/image" Target="../media/image6.jpeg" /><Relationship Id="rId4" Type="http://schemas.microsoft.com/office/2007/relationships/hdphoto" Target="../media/hdphoto1.wdp" /><Relationship Id="rId9" Type="http://schemas.openxmlformats.org/officeDocument/2006/relationships/image" Target="../media/image5.pn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 /><Relationship Id="rId3" Type="http://schemas.openxmlformats.org/officeDocument/2006/relationships/image" Target="../media/image7.jpg" /><Relationship Id="rId7" Type="http://schemas.microsoft.com/office/2007/relationships/hdphoto" Target="../media/hdphoto2.wdp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.png" /><Relationship Id="rId5" Type="http://schemas.openxmlformats.org/officeDocument/2006/relationships/image" Target="../media/image8.png" /><Relationship Id="rId4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6367" y="806407"/>
            <a:ext cx="3210965" cy="695267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724242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4849" y="2290"/>
            <a:ext cx="2318262" cy="797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  <a:endParaRPr lang="ru-RU" sz="1400" b="1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994" y="779110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53793" y="1608980"/>
            <a:ext cx="3301126" cy="2840958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5405" y="1569981"/>
            <a:ext cx="3003379" cy="738664"/>
            <a:chOff x="-85071" y="1569981"/>
            <a:chExt cx="3003379" cy="73866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888" y="1569981"/>
              <a:ext cx="27004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anose="020B0509050101010101" pitchFamily="49" charset="-79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anose="020B0509050101010101" pitchFamily="49" charset="-79"/>
                </a:rPr>
                <a:t>в пункт отбора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5071" y="158581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-10373" y="2348880"/>
            <a:ext cx="3019157" cy="738664"/>
            <a:chOff x="-88839" y="2463537"/>
            <a:chExt cx="3019157" cy="73866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92230" y="2463537"/>
              <a:ext cx="27380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>
                  <a:cs typeface="Miriam Fixed" panose="020B0509050101010101" pitchFamily="49" charset="-79"/>
                </a:rPr>
                <a:t>в </a:t>
              </a:r>
              <a:r>
                <a:rPr lang="ru-RU" sz="1400" b="1" dirty="0">
                  <a:cs typeface="Miriam Fixed" panose="020B0509050101010101" pitchFamily="49" charset="-79"/>
                </a:rPr>
                <a:t>личном кабинете </a:t>
              </a:r>
              <a:r>
                <a:rPr lang="ru-RU" sz="1400" dirty="0">
                  <a:cs typeface="Miriam Fixed" panose="020B0509050101010101" pitchFamily="49" charset="-79"/>
                </a:rPr>
                <a:t>гражданина на сайте Минобороны России</a:t>
              </a:r>
            </a:p>
            <a:p>
              <a:pPr algn="ctr"/>
              <a:r>
                <a:rPr lang="ru-RU" sz="1400" b="1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службапоконтракту.рф</a:t>
              </a:r>
              <a:endParaRPr lang="ru-RU" sz="1400" b="1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8839" y="252951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0" y="3212981"/>
            <a:ext cx="2995792" cy="1169551"/>
            <a:chOff x="-86567" y="3496943"/>
            <a:chExt cx="2995792" cy="1169551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07990" y="3496943"/>
              <a:ext cx="2701235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anose="020B0509050101010101" pitchFamily="49" charset="-79"/>
                </a:rPr>
                <a:t>через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электронный сервис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«Стать добровольцем или контрактником» на </a:t>
              </a:r>
              <a:r>
                <a:rPr lang="ru-RU" sz="1400" b="1" spc="-40" dirty="0">
                  <a:cs typeface="Miriam Fixed" panose="020B0509050101010101" pitchFamily="49" charset="-79"/>
                </a:rPr>
                <a:t>едином портале государственных услуг </a:t>
              </a:r>
            </a:p>
            <a:p>
              <a:pPr algn="ctr"/>
              <a:r>
                <a:rPr lang="ru-RU" sz="1400" b="1" spc="-40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госуслуги.рф</a:t>
              </a:r>
              <a:endParaRPr lang="ru-RU" sz="1400" b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6567" y="35734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526762" y="244736"/>
            <a:ext cx="2903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КАНДИДАТАМ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1192" y="30976"/>
            <a:ext cx="3173843" cy="720000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991926" y="233876"/>
            <a:ext cx="2561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ДЕНЕЖНОЕ ДОВОЛЬСТВИЕ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56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без медицинских противопоказаний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>
                  <a:cs typeface="Times New Roman" panose="02020603050405020304" pitchFamily="18" charset="0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от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700508" y="1412776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04888" y="74182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800" dirty="0">
                <a:solidFill>
                  <a:srgbClr val="FF0000"/>
                </a:solidFill>
                <a:cs typeface="Miriam Fixed" panose="020B0509050101010101" pitchFamily="49" charset="-79"/>
              </a:rPr>
              <a:t>195 </a:t>
            </a:r>
            <a:r>
              <a:rPr lang="ru-RU" sz="1600" dirty="0">
                <a:cs typeface="Miriam Fixed" panose="020B0509050101010101" pitchFamily="49" charset="-79"/>
              </a:rPr>
              <a:t>тыс. руб. единовременно (</a:t>
            </a:r>
            <a:r>
              <a:rPr lang="ru-RU" sz="1300" dirty="0">
                <a:cs typeface="Miriam Fixed" panose="020B0509050101010101" pitchFamily="49" charset="-79"/>
              </a:rPr>
              <a:t>при заключении контракта на срок</a:t>
            </a:r>
          </a:p>
          <a:p>
            <a:pPr algn="just">
              <a:lnSpc>
                <a:spcPct val="80000"/>
              </a:lnSpc>
            </a:pPr>
            <a:r>
              <a:rPr lang="ru-RU" sz="1300" dirty="0">
                <a:cs typeface="Miriam Fixed" panose="020B0509050101010101" pitchFamily="49" charset="-79"/>
              </a:rPr>
              <a:t>от года и более)</a:t>
            </a:r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96865" y="84136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32" name="TextBox 131"/>
          <p:cNvSpPr txBox="1"/>
          <p:nvPr/>
        </p:nvSpPr>
        <p:spPr>
          <a:xfrm>
            <a:off x="6745988" y="182773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6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204 </a:t>
            </a:r>
            <a:r>
              <a:rPr lang="ru-RU" sz="1600" spc="-40" dirty="0">
                <a:cs typeface="Miriam Fixed" panose="020B0509050101010101" pitchFamily="49" charset="-79"/>
              </a:rPr>
              <a:t>тыс. руб. в месяц                   (</a:t>
            </a:r>
            <a:r>
              <a:rPr lang="ru-RU" sz="13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3382458" y="4114584"/>
            <a:ext cx="3447759" cy="2145607"/>
            <a:chOff x="3366679" y="1628801"/>
            <a:chExt cx="3447759" cy="2145607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0" y="213285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9866" y="2132856"/>
              <a:ext cx="2912026" cy="507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автобиография и анкета </a:t>
              </a:r>
              <a:r>
                <a:rPr lang="ru-RU" sz="1100" i="1" spc="-20" dirty="0">
                  <a:cs typeface="Miriam Fixed" panose="020B0509050101010101" pitchFamily="49" charset="-79"/>
                </a:rPr>
                <a:t>(форма на сайте)</a:t>
              </a:r>
            </a:p>
            <a:p>
              <a:pPr algn="ctr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600" b="1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</a:t>
              </a:r>
              <a:r>
                <a:rPr lang="ru-RU" sz="1600" b="1" spc="-20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рф</a:t>
              </a:r>
              <a:endParaRPr lang="ru-RU" sz="1600" b="1" spc="-20" dirty="0">
                <a:solidFill>
                  <a:srgbClr val="0000FF"/>
                </a:solidFill>
                <a:cs typeface="Miriam Fixed" panose="020B0509050101010101" pitchFamily="49" charset="-79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1124" y="1628801"/>
              <a:ext cx="3173843" cy="479166"/>
              <a:chOff x="3371124" y="3751231"/>
              <a:chExt cx="3173843" cy="788952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20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769263" y="1722294"/>
              <a:ext cx="2387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ПЕРЕЧЕНЬ ДОКУМЕНТОВ</a:t>
              </a:r>
            </a:p>
          </p:txBody>
        </p:sp>
        <p:pic>
          <p:nvPicPr>
            <p:cNvPr id="151" name="Рисунок 15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51881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3" name="Прямоугольник 152"/>
            <p:cNvSpPr/>
            <p:nvPr/>
          </p:nvSpPr>
          <p:spPr>
            <a:xfrm>
              <a:off x="3689866" y="2552837"/>
              <a:ext cx="2888111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паспорт</a:t>
              </a:r>
            </a:p>
          </p:txBody>
        </p:sp>
        <p:pic>
          <p:nvPicPr>
            <p:cNvPr id="156" name="Рисунок 15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163851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7" name="Рисунок 15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8173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8" name="Прямоугольник 157"/>
            <p:cNvSpPr/>
            <p:nvPr/>
          </p:nvSpPr>
          <p:spPr>
            <a:xfrm>
              <a:off x="3689866" y="3453851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89866" y="3073878"/>
              <a:ext cx="2889831" cy="458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3689866" y="2824419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  <p:pic>
          <p:nvPicPr>
            <p:cNvPr id="161" name="Рисунок 16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66679" y="309335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2" name="Рисунок 16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34504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0" name="Группа 9"/>
          <p:cNvGrpSpPr/>
          <p:nvPr/>
        </p:nvGrpSpPr>
        <p:grpSpPr>
          <a:xfrm>
            <a:off x="3386987" y="1615515"/>
            <a:ext cx="3469394" cy="2451773"/>
            <a:chOff x="3386987" y="3789039"/>
            <a:chExt cx="3469394" cy="245177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561314" y="3907701"/>
              <a:ext cx="2841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5 ШАГОВ ДЛЯ ПОСТУПЛЕНИЯ </a:t>
              </a: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медицинский 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военном 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601236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689866" y="5927679"/>
              <a:ext cx="31665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заключить контракт в воинской части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сдать документы в пункт отбора </a:t>
              </a:r>
              <a:br>
                <a:rPr lang="ru-RU" sz="1100" dirty="0">
                  <a:cs typeface="Miriam Fixed" panose="020B0509050101010101" pitchFamily="49" charset="-79"/>
                </a:rPr>
              </a:br>
              <a:r>
                <a:rPr lang="ru-RU" sz="110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91681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602815" y="2449967"/>
            <a:ext cx="3273807" cy="462199"/>
            <a:chOff x="6602815" y="2732616"/>
            <a:chExt cx="3273807" cy="462199"/>
          </a:xfrm>
        </p:grpSpPr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2815" y="27326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79" name="TextBox 78"/>
            <p:cNvSpPr txBox="1"/>
            <p:nvPr/>
          </p:nvSpPr>
          <p:spPr>
            <a:xfrm>
              <a:off x="6897854" y="2751617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заместитель командира </a:t>
              </a:r>
              <a:r>
                <a:rPr lang="ru-RU" sz="1050" spc="-20" dirty="0">
                  <a:cs typeface="Miriam Fixed" panose="020B0509050101010101" pitchFamily="49" charset="-79"/>
                </a:rPr>
                <a:t>взвода-командир отделения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242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605967" y="2758068"/>
            <a:ext cx="3261058" cy="324000"/>
            <a:chOff x="6613587" y="3600116"/>
            <a:chExt cx="3261058" cy="324000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3587" y="36001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5" name="TextBox 84"/>
            <p:cNvSpPr txBox="1"/>
            <p:nvPr/>
          </p:nvSpPr>
          <p:spPr>
            <a:xfrm>
              <a:off x="6895877" y="3603183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командир отделения </a:t>
              </a:r>
              <a:r>
                <a:rPr lang="ru-RU" sz="1050" spc="-20" dirty="0">
                  <a:cs typeface="Miriam Fixed" panose="020B0509050101010101" pitchFamily="49" charset="-79"/>
                </a:rPr>
                <a:t>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232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601564" y="3054107"/>
            <a:ext cx="3272433" cy="313933"/>
            <a:chOff x="6592406" y="4018357"/>
            <a:chExt cx="3272433" cy="345326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92406" y="403097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8" name="TextBox 87"/>
            <p:cNvSpPr txBox="1"/>
            <p:nvPr/>
          </p:nvSpPr>
          <p:spPr>
            <a:xfrm>
              <a:off x="6886071" y="4018357"/>
              <a:ext cx="2978768" cy="345326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инструктор штаба</a:t>
              </a:r>
              <a:r>
                <a:rPr lang="ru-RU" sz="1050" b="1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>
                  <a:cs typeface="Miriam Fixed" panose="020B0509050101010101" pitchFamily="49" charset="-79"/>
                </a:rPr>
                <a:t>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601564" y="3354932"/>
            <a:ext cx="3274470" cy="448141"/>
            <a:chOff x="6567239" y="4372136"/>
            <a:chExt cx="3274470" cy="448141"/>
          </a:xfrm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67239" y="437213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0" name="TextBox 89"/>
            <p:cNvSpPr txBox="1"/>
            <p:nvPr/>
          </p:nvSpPr>
          <p:spPr>
            <a:xfrm>
              <a:off x="6862941" y="4377079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начальник радиостанции </a:t>
              </a:r>
              <a:r>
                <a:rPr lang="ru-RU" sz="1050" spc="-20" dirty="0">
                  <a:cs typeface="Miriam Fixed" panose="020B0509050101010101" pitchFamily="49" charset="-79"/>
                </a:rPr>
                <a:t>командно-штабной машины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601564" y="3663692"/>
            <a:ext cx="3266112" cy="326708"/>
            <a:chOff x="6617573" y="4736168"/>
            <a:chExt cx="3266112" cy="326708"/>
          </a:xfrm>
        </p:grpSpPr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7573" y="473887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2" name="TextBox 91"/>
            <p:cNvSpPr txBox="1"/>
            <p:nvPr/>
          </p:nvSpPr>
          <p:spPr>
            <a:xfrm>
              <a:off x="6904917" y="4736168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старший</a:t>
              </a:r>
              <a:r>
                <a:rPr lang="ru-RU" sz="1050" spc="-20" dirty="0">
                  <a:cs typeface="Miriam Fixed" panose="020B0509050101010101" pitchFamily="49" charset="-79"/>
                </a:rPr>
                <a:t> </a:t>
              </a:r>
              <a:r>
                <a:rPr lang="ru-RU" sz="1050" b="1" spc="-20" dirty="0">
                  <a:cs typeface="Miriam Fixed" panose="020B0509050101010101" pitchFamily="49" charset="-79"/>
                </a:rPr>
                <a:t>сапер</a:t>
              </a:r>
              <a:r>
                <a:rPr lang="ru-RU" sz="1050" spc="-20" dirty="0">
                  <a:cs typeface="Miriam Fixed" panose="020B0509050101010101" pitchFamily="49" charset="-79"/>
                </a:rPr>
                <a:t> -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601564" y="5646008"/>
            <a:ext cx="3276016" cy="437043"/>
            <a:chOff x="6504974" y="5621242"/>
            <a:chExt cx="3276016" cy="437043"/>
          </a:xfrm>
        </p:grpSpPr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04974" y="56356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5" name="TextBox 94"/>
            <p:cNvSpPr txBox="1"/>
            <p:nvPr/>
          </p:nvSpPr>
          <p:spPr>
            <a:xfrm>
              <a:off x="6802222" y="5621242"/>
              <a:ext cx="2978768" cy="43704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старший водитель-электрик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601564" y="4678826"/>
            <a:ext cx="3271018" cy="330056"/>
            <a:chOff x="6580286" y="6642530"/>
            <a:chExt cx="3271018" cy="330056"/>
          </a:xfrm>
        </p:grpSpPr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286" y="664858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9" name="TextBox 98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водитель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6601564" y="5005556"/>
            <a:ext cx="3270423" cy="334763"/>
            <a:chOff x="6580881" y="6642530"/>
            <a:chExt cx="3270423" cy="334763"/>
          </a:xfrm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5329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02" name="TextBox 10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повар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600388" y="4018389"/>
            <a:ext cx="3253515" cy="329415"/>
            <a:chOff x="6609184" y="5276192"/>
            <a:chExt cx="3253515" cy="329415"/>
          </a:xfrm>
        </p:grpSpPr>
        <p:sp>
          <p:nvSpPr>
            <p:cNvPr id="93" name="TextBox 92"/>
            <p:cNvSpPr txBox="1"/>
            <p:nvPr/>
          </p:nvSpPr>
          <p:spPr>
            <a:xfrm>
              <a:off x="6883931" y="5276192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старший телефонист </a:t>
              </a:r>
              <a:r>
                <a:rPr lang="ru-RU" sz="1050" spc="-20" dirty="0">
                  <a:cs typeface="Miriam Fixed" panose="020B0509050101010101" pitchFamily="49" charset="-79"/>
                </a:rPr>
                <a:t>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219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9184" y="528160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6925150" y="6341846"/>
            <a:ext cx="2745205" cy="471530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cs typeface="Miriam Fixed" panose="020B0509050101010101" pitchFamily="49" charset="-79"/>
              </a:rPr>
              <a:t>Телефон пункта отбора </a:t>
            </a:r>
            <a:br>
              <a:rPr lang="ru-RU" sz="1600" b="1" dirty="0">
                <a:solidFill>
                  <a:srgbClr val="FCC206"/>
                </a:solidFill>
                <a:cs typeface="Miriam Fixed" panose="020B0509050101010101" pitchFamily="49" charset="-79"/>
              </a:rPr>
            </a:br>
            <a:r>
              <a:rPr lang="ru-RU" sz="1600" b="1" dirty="0">
                <a:solidFill>
                  <a:srgbClr val="FCC206"/>
                </a:solidFill>
                <a:cs typeface="Miriam Fixed" panose="020B0509050101010101" pitchFamily="49" charset="-79"/>
              </a:rPr>
              <a:t>8(391)224-48-04</a:t>
            </a:r>
          </a:p>
        </p:txBody>
      </p:sp>
      <p:grpSp>
        <p:nvGrpSpPr>
          <p:cNvPr id="113" name="Группа 112"/>
          <p:cNvGrpSpPr/>
          <p:nvPr/>
        </p:nvGrpSpPr>
        <p:grpSpPr>
          <a:xfrm>
            <a:off x="6601564" y="5340072"/>
            <a:ext cx="3273179" cy="324604"/>
            <a:chOff x="6578125" y="6642530"/>
            <a:chExt cx="3273179" cy="324604"/>
          </a:xfrm>
        </p:grpSpPr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15" name="TextBox 114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стрелок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204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6597789" y="4341159"/>
            <a:ext cx="3270423" cy="330645"/>
            <a:chOff x="6580881" y="6642530"/>
            <a:chExt cx="3270423" cy="330645"/>
          </a:xfrm>
        </p:grpSpPr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4917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0" name="TextBox 119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гранатометчик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609327" y="6341846"/>
            <a:ext cx="2745205" cy="4389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anose="020B0509050101010101" pitchFamily="49" charset="-79"/>
              </a:rPr>
              <a:t>ВОЗМОЖНОСТЬ ВЫБОРА</a:t>
            </a:r>
          </a:p>
          <a:p>
            <a:pPr algn="ctr">
              <a:lnSpc>
                <a:spcPct val="85000"/>
              </a:lnSpc>
            </a:pPr>
            <a:r>
              <a:rPr lang="ru-RU" sz="1200" b="1" u="sng" dirty="0">
                <a:solidFill>
                  <a:srgbClr val="FFFF00"/>
                </a:solidFill>
                <a:cs typeface="Miriam Fixed" panose="020B0509050101010101" pitchFamily="49" charset="-79"/>
              </a:rPr>
              <a:t>срока и места заключения контракта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6367" y="4546519"/>
            <a:ext cx="3217919" cy="471530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cs typeface="Miriam Fixed" panose="020B0509050101010101" pitchFamily="49" charset="-79"/>
              </a:rPr>
              <a:t>Телефон пункта отбора </a:t>
            </a:r>
            <a:br>
              <a:rPr lang="ru-RU" sz="1600" b="1" dirty="0">
                <a:solidFill>
                  <a:srgbClr val="FCC206"/>
                </a:solidFill>
                <a:cs typeface="Miriam Fixed" panose="020B0509050101010101" pitchFamily="49" charset="-79"/>
              </a:rPr>
            </a:br>
            <a:r>
              <a:rPr lang="ru-RU" sz="1600" b="1" dirty="0">
                <a:solidFill>
                  <a:srgbClr val="FCC206"/>
                </a:solidFill>
                <a:cs typeface="Miriam Fixed" panose="020B0509050101010101" pitchFamily="49" charset="-79"/>
              </a:rPr>
              <a:t>8(391)224-48-04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4510" r="2173" b="16070"/>
          <a:stretch/>
        </p:blipFill>
        <p:spPr>
          <a:xfrm>
            <a:off x="45726" y="5109757"/>
            <a:ext cx="3179082" cy="1684742"/>
          </a:xfrm>
          <a:prstGeom prst="rect">
            <a:avLst/>
          </a:prstGeom>
        </p:spPr>
      </p:pic>
      <p:grpSp>
        <p:nvGrpSpPr>
          <p:cNvPr id="116" name="Группа 115"/>
          <p:cNvGrpSpPr/>
          <p:nvPr/>
        </p:nvGrpSpPr>
        <p:grpSpPr>
          <a:xfrm>
            <a:off x="6601564" y="5995764"/>
            <a:ext cx="3273179" cy="324604"/>
            <a:chOff x="6578125" y="6642530"/>
            <a:chExt cx="3273179" cy="324604"/>
          </a:xfrm>
        </p:grpSpPr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2" name="TextBox 12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пулеметчик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49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6"/>
          <a:stretch/>
        </p:blipFill>
        <p:spPr>
          <a:xfrm>
            <a:off x="6661281" y="712636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1217" y="240240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ЛЬГОТЫ  И  ГАРАНТИИ </a:t>
            </a:r>
            <a:endParaRPr lang="ru-RU" sz="1400" b="1" spc="-100" dirty="0">
              <a:solidFill>
                <a:prstClr val="white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66302" y="5854337"/>
            <a:ext cx="3331368" cy="743015"/>
            <a:chOff x="3226350" y="893622"/>
            <a:chExt cx="3331368" cy="74301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598175" y="893622"/>
              <a:ext cx="2959543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статус ветерана боевых действий и соответствующие льготы</a:t>
              </a: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89362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" name="Группа 6"/>
          <p:cNvGrpSpPr/>
          <p:nvPr/>
        </p:nvGrpSpPr>
        <p:grpSpPr>
          <a:xfrm>
            <a:off x="3247260" y="963368"/>
            <a:ext cx="3291110" cy="521416"/>
            <a:chOff x="3226350" y="3025359"/>
            <a:chExt cx="3291110" cy="521416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581584" y="3025359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кредитные и налоговые каникулы</a:t>
              </a:r>
            </a:p>
          </p:txBody>
        </p:sp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302535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9" name="Группа 8"/>
          <p:cNvGrpSpPr/>
          <p:nvPr/>
        </p:nvGrpSpPr>
        <p:grpSpPr>
          <a:xfrm>
            <a:off x="3234806" y="3068960"/>
            <a:ext cx="3310877" cy="759215"/>
            <a:chOff x="3226349" y="3882938"/>
            <a:chExt cx="3310877" cy="759215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3601350" y="3899138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бесплатный отдых детей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летних оздоровительных лагерях</a:t>
              </a:r>
            </a:p>
          </p:txBody>
        </p:sp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49" y="3882938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-69814" y="909270"/>
            <a:ext cx="3287638" cy="1186213"/>
            <a:chOff x="-67681" y="909270"/>
            <a:chExt cx="3287638" cy="118621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284081" y="909270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90927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-69814" y="2259512"/>
            <a:ext cx="3301494" cy="521416"/>
            <a:chOff x="-81537" y="1814705"/>
            <a:chExt cx="3301494" cy="521416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284081" y="1814705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служебное жилье или компенсация за </a:t>
              </a:r>
              <a:r>
                <a:rPr lang="ru-RU" sz="1800" spc="-40" dirty="0" err="1">
                  <a:solidFill>
                    <a:srgbClr val="003399"/>
                  </a:solidFill>
                  <a:cs typeface="Miriam Fixed" panose="020B0509050101010101" pitchFamily="49" charset="-79"/>
                </a:rPr>
                <a:t>найм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 жилья</a:t>
              </a: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18196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-69814" y="3040450"/>
            <a:ext cx="3453320" cy="964614"/>
            <a:chOff x="-81537" y="2405787"/>
            <a:chExt cx="3453320" cy="1061075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84080" y="2405787"/>
              <a:ext cx="3087703" cy="106107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обследование, </a:t>
              </a:r>
              <a:b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800" spc="-3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лечение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реабилитация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военно-медицинских учреждениях  </a:t>
              </a: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240578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-77434" y="4221088"/>
            <a:ext cx="3310498" cy="745608"/>
            <a:chOff x="-67681" y="5614564"/>
            <a:chExt cx="3310498" cy="7456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06941" y="5617157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страхование жизни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здоровья за счет федерального бюджета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561456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-69814" y="5117233"/>
            <a:ext cx="3301494" cy="540495"/>
            <a:chOff x="-81537" y="6181725"/>
            <a:chExt cx="3301494" cy="540495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284081" y="6200804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право на льготную пенсию после 20 лет службы</a:t>
              </a:r>
            </a:p>
          </p:txBody>
        </p:sp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6181725"/>
              <a:ext cx="424286" cy="338448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" name="Группа 7"/>
          <p:cNvGrpSpPr/>
          <p:nvPr/>
        </p:nvGrpSpPr>
        <p:grpSpPr>
          <a:xfrm>
            <a:off x="3237735" y="1642085"/>
            <a:ext cx="3302609" cy="521416"/>
            <a:chOff x="3206042" y="3306072"/>
            <a:chExt cx="3302609" cy="521416"/>
          </a:xfrm>
        </p:grpSpPr>
        <p:sp>
          <p:nvSpPr>
            <p:cNvPr id="149" name="Прямоугольник 148"/>
            <p:cNvSpPr/>
            <p:nvPr/>
          </p:nvSpPr>
          <p:spPr>
            <a:xfrm>
              <a:off x="3572775" y="3306072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бюджетные места для обучения детей в вузах</a:t>
              </a:r>
            </a:p>
          </p:txBody>
        </p:sp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306072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249191" y="4059534"/>
            <a:ext cx="3301351" cy="903700"/>
            <a:chOff x="3226350" y="6219813"/>
            <a:chExt cx="3301351" cy="903700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3591825" y="6219813"/>
              <a:ext cx="2935876" cy="903700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300 тыс. руб. единовременно</a:t>
              </a:r>
            </a:p>
            <a:p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(региональная денежная выплата)</a:t>
              </a:r>
            </a:p>
          </p:txBody>
        </p: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621981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AA4BB89B-32A5-4B3E-A601-82E79D582173}"/>
              </a:ext>
            </a:extLst>
          </p:cNvPr>
          <p:cNvGrpSpPr/>
          <p:nvPr/>
        </p:nvGrpSpPr>
        <p:grpSpPr>
          <a:xfrm>
            <a:off x="3235527" y="2331520"/>
            <a:ext cx="3312134" cy="521416"/>
            <a:chOff x="3206042" y="3450088"/>
            <a:chExt cx="3312134" cy="521416"/>
          </a:xfrm>
        </p:grpSpPr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9650206B-DF0E-4F13-A4FB-1C9667D0B32E}"/>
                </a:ext>
              </a:extLst>
            </p:cNvPr>
            <p:cNvSpPr/>
            <p:nvPr/>
          </p:nvSpPr>
          <p:spPr>
            <a:xfrm>
              <a:off x="3582300" y="3450088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за будущими контрактниками бронируются рабочие места</a:t>
              </a:r>
            </a:p>
          </p:txBody>
        </p:sp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A5079DC7-78D9-4683-B44C-E0D00E75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45008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423624" y="6492559"/>
            <a:ext cx="249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err="1">
                <a:solidFill>
                  <a:prstClr val="white">
                    <a:lumMod val="85000"/>
                  </a:prstClr>
                </a:solidFill>
              </a:rPr>
              <a:t>службапоконтракту.рф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0247" y="5880128"/>
            <a:ext cx="2701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dirty="0">
                <a:solidFill>
                  <a:prstClr val="white"/>
                </a:solidFill>
              </a:rPr>
              <a:t>В ВООРУЖЕННЫХ СИЛАХ</a:t>
            </a:r>
            <a:endParaRPr lang="ru-RU" sz="18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02452A14-E470-4574-A566-30827583CA90}"/>
              </a:ext>
            </a:extLst>
          </p:cNvPr>
          <p:cNvGrpSpPr/>
          <p:nvPr/>
        </p:nvGrpSpPr>
        <p:grpSpPr>
          <a:xfrm>
            <a:off x="3323810" y="17006"/>
            <a:ext cx="3240000" cy="788952"/>
            <a:chOff x="3371124" y="3751231"/>
            <a:chExt cx="3173843" cy="788952"/>
          </a:xfrm>
        </p:grpSpPr>
        <p:pic>
          <p:nvPicPr>
            <p:cNvPr id="91" name="Picture 8">
              <a:extLst>
                <a:ext uri="{FF2B5EF4-FFF2-40B4-BE49-F238E27FC236}">
                  <a16:creationId xmlns:a16="http://schemas.microsoft.com/office/drawing/2014/main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" name="Половина рамки 91">
              <a:extLst>
                <a:ext uri="{FF2B5EF4-FFF2-40B4-BE49-F238E27FC236}">
                  <a16:creationId xmlns:a16="http://schemas.microsoft.com/office/drawing/2014/main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Половина рамки 92">
              <a:extLst>
                <a:ext uri="{FF2B5EF4-FFF2-40B4-BE49-F238E27FC236}">
                  <a16:creationId xmlns:a16="http://schemas.microsoft.com/office/drawing/2014/main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706D9FE6-D11E-4E8F-B25E-781171B866B1}"/>
              </a:ext>
            </a:extLst>
          </p:cNvPr>
          <p:cNvSpPr/>
          <p:nvPr/>
        </p:nvSpPr>
        <p:spPr>
          <a:xfrm>
            <a:off x="6664837" y="5396347"/>
            <a:ext cx="3243263" cy="479177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C3BAFC0-9669-42BE-8949-C53C9DE6C947}"/>
              </a:ext>
            </a:extLst>
          </p:cNvPr>
          <p:cNvSpPr txBox="1"/>
          <p:nvPr/>
        </p:nvSpPr>
        <p:spPr>
          <a:xfrm>
            <a:off x="3318178" y="193601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 И  ГАРАНТИИ </a:t>
            </a:r>
            <a:endParaRPr lang="ru-RU" sz="1400" b="1" spc="-100" dirty="0">
              <a:solidFill>
                <a:prstClr val="white"/>
              </a:solidFill>
              <a:cs typeface="Miriam Fixed" panose="020B0509050101010101" pitchFamily="49" charset="-79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71A4009A-B211-4F55-A139-1CF340E653AB}"/>
              </a:ext>
            </a:extLst>
          </p:cNvPr>
          <p:cNvSpPr/>
          <p:nvPr/>
        </p:nvSpPr>
        <p:spPr>
          <a:xfrm>
            <a:off x="7057684" y="5462464"/>
            <a:ext cx="2935876" cy="38817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500" b="1" spc="-40" dirty="0">
                <a:solidFill>
                  <a:srgbClr val="FCC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Звони сейчас</a:t>
            </a: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21" y="5097876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347150" y="5181291"/>
            <a:ext cx="3217985" cy="66850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Телефон пункта отбора </a:t>
            </a:r>
            <a:b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</a:b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на военную службу по контракту </a:t>
            </a: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8(391)224-48-04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498684" y="6054568"/>
            <a:ext cx="2935876" cy="62670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ru-RU" sz="18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660005, г. Красноярск, </a:t>
            </a:r>
          </a:p>
          <a:p>
            <a:pPr algn="ctr"/>
            <a:r>
              <a:rPr lang="ru-RU" sz="18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ул. Краснодарская, 40Б</a:t>
            </a:r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02452A14-E470-4574-A566-30827583CA90}"/>
              </a:ext>
            </a:extLst>
          </p:cNvPr>
          <p:cNvGrpSpPr/>
          <p:nvPr/>
        </p:nvGrpSpPr>
        <p:grpSpPr>
          <a:xfrm>
            <a:off x="25066" y="9880"/>
            <a:ext cx="3240000" cy="788952"/>
            <a:chOff x="3371124" y="3751231"/>
            <a:chExt cx="3173843" cy="788952"/>
          </a:xfrm>
        </p:grpSpPr>
        <p:pic>
          <p:nvPicPr>
            <p:cNvPr id="72" name="Picture 8">
              <a:extLst>
                <a:ext uri="{FF2B5EF4-FFF2-40B4-BE49-F238E27FC236}">
                  <a16:creationId xmlns:a16="http://schemas.microsoft.com/office/drawing/2014/main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3" name="Половина рамки 72">
              <a:extLst>
                <a:ext uri="{FF2B5EF4-FFF2-40B4-BE49-F238E27FC236}">
                  <a16:creationId xmlns:a16="http://schemas.microsoft.com/office/drawing/2014/main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4" name="Половина рамки 73">
              <a:extLst>
                <a:ext uri="{FF2B5EF4-FFF2-40B4-BE49-F238E27FC236}">
                  <a16:creationId xmlns:a16="http://schemas.microsoft.com/office/drawing/2014/main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5C3BAFC0-9669-42BE-8949-C53C9DE6C947}"/>
              </a:ext>
            </a:extLst>
          </p:cNvPr>
          <p:cNvSpPr txBox="1"/>
          <p:nvPr/>
        </p:nvSpPr>
        <p:spPr>
          <a:xfrm>
            <a:off x="14547" y="204293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 И  ГАРАНТИИ </a:t>
            </a:r>
            <a:endParaRPr lang="ru-RU" sz="1400" b="1" spc="-100" dirty="0">
              <a:solidFill>
                <a:prstClr val="white"/>
              </a:solidFill>
              <a:cs typeface="Miriam Fixed" panose="020B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2197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5512</TotalTime>
  <Words>423</Words>
  <Application>Microsoft Office PowerPoint</Application>
  <PresentationFormat>Лист A4 (210x297 мм)</PresentationFormat>
  <Paragraphs>84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Alekspovsk@outlook.com</cp:lastModifiedBy>
  <cp:revision>215</cp:revision>
  <cp:lastPrinted>2023-04-11T13:07:06Z</cp:lastPrinted>
  <dcterms:created xsi:type="dcterms:W3CDTF">2019-12-05T06:41:56Z</dcterms:created>
  <dcterms:modified xsi:type="dcterms:W3CDTF">2023-04-12T03:40:30Z</dcterms:modified>
</cp:coreProperties>
</file>